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9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0"/>
  </p:notesMasterIdLst>
  <p:handoutMasterIdLst>
    <p:handoutMasterId r:id="rId31"/>
  </p:handoutMasterIdLst>
  <p:sldIdLst>
    <p:sldId id="256" r:id="rId16"/>
    <p:sldId id="259" r:id="rId17"/>
    <p:sldId id="459" r:id="rId18"/>
    <p:sldId id="568" r:id="rId19"/>
    <p:sldId id="603" r:id="rId20"/>
    <p:sldId id="608" r:id="rId21"/>
    <p:sldId id="604" r:id="rId22"/>
    <p:sldId id="605" r:id="rId23"/>
    <p:sldId id="606" r:id="rId24"/>
    <p:sldId id="587" r:id="rId25"/>
    <p:sldId id="602" r:id="rId26"/>
    <p:sldId id="607" r:id="rId27"/>
    <p:sldId id="328" r:id="rId28"/>
    <p:sldId id="572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0000FF"/>
    <a:srgbClr val="264D74"/>
    <a:srgbClr val="0099CC"/>
    <a:srgbClr val="006666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8" autoAdjust="0"/>
    <p:restoredTop sz="86371" autoAdjust="0"/>
  </p:normalViewPr>
  <p:slideViewPr>
    <p:cSldViewPr>
      <p:cViewPr>
        <p:scale>
          <a:sx n="80" d="100"/>
          <a:sy n="80" d="100"/>
        </p:scale>
        <p:origin x="-264" y="-1404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0"/>
            <a:ext cx="3038604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50" y="4415532"/>
            <a:ext cx="5605701" cy="41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575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3F24A-EA4B-41A0-8608-EB69306753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28</a:t>
            </a:r>
            <a:r>
              <a:rPr lang="en-US" b="1" baseline="30000" dirty="0" smtClean="0"/>
              <a:t>th</a:t>
            </a:r>
            <a:r>
              <a:rPr lang="en-US" b="1" dirty="0" smtClean="0"/>
              <a:t> March 2014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27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71940"/>
              </p:ext>
            </p:extLst>
          </p:nvPr>
        </p:nvGraphicFramePr>
        <p:xfrm>
          <a:off x="251520" y="1484784"/>
          <a:ext cx="8568952" cy="21625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6540"/>
                <a:gridCol w="3730044"/>
                <a:gridCol w="1872208"/>
                <a:gridCol w="1440160"/>
              </a:tblGrid>
              <a:tr h="3162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Deadline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Task/Event 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Responsible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Tool</a:t>
                      </a:r>
                      <a:endParaRPr lang="en-US" sz="1400" noProof="0"/>
                    </a:p>
                  </a:txBody>
                  <a:tcPr/>
                </a:tc>
              </a:tr>
              <a:tr h="316240"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2 June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Annual</a:t>
                      </a:r>
                      <a:r>
                        <a:rPr lang="en-US" sz="1400" baseline="0" noProof="0" dirty="0" smtClean="0"/>
                        <a:t> quarterly capacity auction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493732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XX May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SG meeting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Stk</a:t>
                      </a:r>
                      <a:r>
                        <a:rPr lang="en-US" sz="1400" noProof="0" dirty="0" smtClean="0"/>
                        <a:t>, </a:t>
                      </a:r>
                      <a:r>
                        <a:rPr lang="en-US" sz="1400" noProof="0" dirty="0" err="1" smtClean="0"/>
                        <a:t>NRAs,</a:t>
                      </a:r>
                      <a:r>
                        <a:rPr lang="en-US" sz="1400" baseline="0" noProof="0" dirty="0" err="1" smtClean="0"/>
                        <a:t>TSO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meeting</a:t>
                      </a:r>
                      <a:endParaRPr lang="en-US" sz="1400" noProof="0" dirty="0"/>
                    </a:p>
                  </a:txBody>
                  <a:tcPr/>
                </a:tc>
              </a:tr>
              <a:tr h="493732"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19 May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Communication of capacity/procedures for the</a:t>
                      </a:r>
                      <a:r>
                        <a:rPr lang="en-US" sz="1400" baseline="0" noProof="0" dirty="0" smtClean="0"/>
                        <a:t> annual auction</a:t>
                      </a:r>
                      <a:r>
                        <a:rPr lang="en-US" sz="1400" noProof="0" dirty="0" smtClean="0"/>
                        <a:t> to the market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TSOs Website</a:t>
                      </a:r>
                    </a:p>
                    <a:p>
                      <a:r>
                        <a:rPr lang="en-US" sz="1400" noProof="0" smtClean="0"/>
                        <a:t>PRISMA</a:t>
                      </a:r>
                      <a:endParaRPr lang="en-US" sz="1400" noProof="0"/>
                    </a:p>
                  </a:txBody>
                  <a:tcPr/>
                </a:tc>
              </a:tr>
              <a:tr h="357748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19 May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Final agreements among TSOs and</a:t>
                      </a:r>
                      <a:r>
                        <a:rPr lang="en-US" sz="1400" baseline="0" noProof="0" dirty="0" smtClean="0"/>
                        <a:t> regulators: price steps, capacity offer.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TSOs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TSOs Website</a:t>
                      </a:r>
                    </a:p>
                    <a:p>
                      <a:r>
                        <a:rPr lang="en-US" sz="1400" noProof="0" dirty="0" smtClean="0"/>
                        <a:t>PRISMA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9552" y="19888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III.1. Calendar </a:t>
            </a:r>
            <a:r>
              <a:rPr lang="en-GB" sz="2400" dirty="0" smtClean="0"/>
              <a:t>and detailed tasks for the harmonisation: gas day, nomination and </a:t>
            </a:r>
            <a:r>
              <a:rPr lang="en-GB" sz="2400" dirty="0" err="1" smtClean="0"/>
              <a:t>renomination</a:t>
            </a:r>
            <a:r>
              <a:rPr lang="en-GB" sz="2400" dirty="0" smtClean="0"/>
              <a:t> procedures, data exchange and reference temperature – priorities for 1st Nov 2015 </a:t>
            </a:r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discussion)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Balancing and interoperability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22048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  <a:p>
            <a:pPr lvl="0" algn="ctr"/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IV. Update of the development of GRIP /TYNDP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Rectángulo"/>
          <p:cNvSpPr>
            <a:spLocks noChangeArrowheads="1"/>
          </p:cNvSpPr>
          <p:nvPr/>
        </p:nvSpPr>
        <p:spPr bwMode="auto">
          <a:xfrm>
            <a:off x="467544" y="2996952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V. </a:t>
            </a:r>
            <a:r>
              <a:rPr lang="en-US" sz="2800" dirty="0">
                <a:solidFill>
                  <a:srgbClr val="264D74"/>
                </a:solidFill>
              </a:rPr>
              <a:t>AOB and next meetings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517232"/>
            <a:ext cx="849694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Proposal</a:t>
            </a:r>
            <a:r>
              <a:rPr lang="es-ES" sz="1600" b="1" u="sng" dirty="0" smtClean="0"/>
              <a:t> of </a:t>
            </a:r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 dates</a:t>
            </a:r>
            <a:r>
              <a:rPr lang="es-ES" sz="1600" dirty="0" smtClean="0"/>
              <a:t>: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1st </a:t>
            </a:r>
            <a:r>
              <a:rPr lang="es-ES" sz="1600" dirty="0" err="1" smtClean="0"/>
              <a:t>semester</a:t>
            </a:r>
            <a:r>
              <a:rPr lang="es-ES" sz="1600" dirty="0" smtClean="0"/>
              <a:t> (</a:t>
            </a:r>
            <a:r>
              <a:rPr lang="es-ES" sz="1600" dirty="0" err="1" smtClean="0"/>
              <a:t>auctions</a:t>
            </a:r>
            <a:r>
              <a:rPr lang="es-ES" sz="1600" dirty="0" smtClean="0"/>
              <a:t>: 3 </a:t>
            </a:r>
            <a:r>
              <a:rPr lang="es-ES" sz="1600" dirty="0" err="1" smtClean="0"/>
              <a:t>March</a:t>
            </a:r>
            <a:r>
              <a:rPr lang="es-ES" sz="1600" dirty="0" smtClean="0"/>
              <a:t>, 2 June)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28th IG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dirty="0" smtClean="0">
                <a:solidFill>
                  <a:srgbClr val="FF0000"/>
                </a:solidFill>
              </a:rPr>
              <a:t>30 </a:t>
            </a:r>
            <a:r>
              <a:rPr lang="es-ES" sz="1600" b="1" dirty="0" err="1" smtClean="0">
                <a:solidFill>
                  <a:srgbClr val="FF0000"/>
                </a:solidFill>
              </a:rPr>
              <a:t>April</a:t>
            </a:r>
            <a:r>
              <a:rPr lang="es-ES" sz="1600" b="1" dirty="0" smtClean="0">
                <a:solidFill>
                  <a:srgbClr val="FF0000"/>
                </a:solidFill>
              </a:rPr>
              <a:t> - </a:t>
            </a:r>
            <a:r>
              <a:rPr lang="es-ES" sz="1600" b="1" dirty="0" err="1" smtClean="0">
                <a:solidFill>
                  <a:srgbClr val="FF0000"/>
                </a:solidFill>
              </a:rPr>
              <a:t>telco</a:t>
            </a:r>
            <a:r>
              <a:rPr lang="es-ES" sz="16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  22nd 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: </a:t>
            </a:r>
            <a:r>
              <a:rPr lang="es-ES" sz="1600" b="1" strike="sngStrike" dirty="0" smtClean="0">
                <a:solidFill>
                  <a:srgbClr val="FF0000"/>
                </a:solidFill>
              </a:rPr>
              <a:t>21 </a:t>
            </a:r>
            <a:r>
              <a:rPr lang="es-ES" sz="1600" b="1" strike="sngStrike" dirty="0" err="1" smtClean="0">
                <a:solidFill>
                  <a:srgbClr val="FF0000"/>
                </a:solidFill>
              </a:rPr>
              <a:t>May</a:t>
            </a:r>
            <a:r>
              <a:rPr lang="es-ES" sz="1600" b="1" strike="sngStrike" dirty="0" smtClean="0"/>
              <a:t> </a:t>
            </a:r>
            <a:r>
              <a:rPr lang="es-ES" sz="1600" b="1" dirty="0" smtClean="0">
                <a:solidFill>
                  <a:srgbClr val="FF0000"/>
                </a:solidFill>
              </a:rPr>
              <a:t>– NEW PROPOSAL!! 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4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V. AOB and next meetings - 2014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87" t="89792" r="28089" b="679"/>
          <a:stretch>
            <a:fillRect/>
          </a:stretch>
        </p:blipFill>
        <p:spPr bwMode="auto">
          <a:xfrm>
            <a:off x="1835696" y="4653136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5222" b="46866"/>
          <a:stretch>
            <a:fillRect/>
          </a:stretch>
        </p:blipFill>
        <p:spPr bwMode="auto">
          <a:xfrm>
            <a:off x="539552" y="1340768"/>
            <a:ext cx="7848872" cy="31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460" y="1340768"/>
            <a:ext cx="6675197" cy="50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191683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1088" lvl="1" indent="-903288" algn="just">
              <a:tabLst>
                <a:tab pos="809625" algn="l"/>
              </a:tabLst>
            </a:pPr>
            <a:r>
              <a:rPr lang="es-ES" sz="2000" dirty="0" smtClean="0"/>
              <a:t>II.1. </a:t>
            </a:r>
            <a:r>
              <a:rPr lang="es-ES" sz="2000" dirty="0" err="1" smtClean="0"/>
              <a:t>Results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yearly</a:t>
            </a:r>
            <a:r>
              <a:rPr lang="es-ES" sz="2000" dirty="0" smtClean="0"/>
              <a:t> </a:t>
            </a:r>
            <a:r>
              <a:rPr lang="es-ES" sz="2000" dirty="0" err="1" smtClean="0"/>
              <a:t>capacity</a:t>
            </a:r>
            <a:r>
              <a:rPr lang="es-ES" sz="2000" dirty="0" smtClean="0"/>
              <a:t> </a:t>
            </a:r>
            <a:r>
              <a:rPr lang="es-ES" sz="2000" dirty="0" err="1" smtClean="0"/>
              <a:t>auction</a:t>
            </a:r>
            <a:endParaRPr lang="en-GB" sz="2000" dirty="0" smtClean="0">
              <a:ea typeface="Times New Roman" pitchFamily="18" charset="0"/>
            </a:endParaRPr>
          </a:p>
          <a:p>
            <a:pPr marL="1081088" lvl="1" indent="-903288" algn="just">
              <a:tabLst>
                <a:tab pos="809625" algn="l"/>
              </a:tabLst>
            </a:pPr>
            <a:r>
              <a:rPr lang="en-GB" sz="2000" dirty="0" smtClean="0">
                <a:ea typeface="Times New Roman" pitchFamily="18" charset="0"/>
              </a:rPr>
              <a:t>II.2. Quarterly capacity auction in June. Preparation</a:t>
            </a:r>
          </a:p>
          <a:p>
            <a:pPr marL="628650" lvl="1" indent="-450850"/>
            <a:r>
              <a:rPr lang="en-GB" sz="2000" dirty="0" smtClean="0"/>
              <a:t>II.3. Information about other capacity allocation calendar in the Region and beyond</a:t>
            </a:r>
            <a:endParaRPr lang="es-ES" sz="20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417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II.1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yearly</a:t>
            </a:r>
            <a:r>
              <a:rPr lang="es-ES" sz="2400" dirty="0" smtClean="0"/>
              <a:t> </a:t>
            </a:r>
            <a:r>
              <a:rPr lang="es-ES" sz="2400" dirty="0" err="1" smtClean="0"/>
              <a:t>capacity</a:t>
            </a:r>
            <a:r>
              <a:rPr lang="es-ES" sz="2400" dirty="0" smtClean="0"/>
              <a:t> </a:t>
            </a:r>
            <a:r>
              <a:rPr lang="es-ES" sz="2400" dirty="0" err="1" smtClean="0"/>
              <a:t>auction</a:t>
            </a:r>
            <a:endParaRPr lang="en-GB" sz="2400" dirty="0" smtClean="0">
              <a:ea typeface="Times New Roman" pitchFamily="18" charset="0"/>
            </a:endParaRPr>
          </a:p>
          <a:p>
            <a:pPr lvl="2"/>
            <a:endParaRPr lang="en-GB" dirty="0" smtClean="0"/>
          </a:p>
          <a:p>
            <a:pPr algn="ctr"/>
            <a:r>
              <a:rPr lang="en-GB" sz="2400" dirty="0" smtClean="0"/>
              <a:t>II.1. a Presentation of the process development, capacity allocated </a:t>
            </a:r>
            <a:endParaRPr lang="es-ES" sz="2400" dirty="0" smtClean="0"/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TSOs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Discussion on the results, problems with Shippers registration, IT systems, misunderstandings…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64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II.1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yearly</a:t>
            </a:r>
            <a:r>
              <a:rPr lang="es-ES" sz="2400" dirty="0" smtClean="0"/>
              <a:t> </a:t>
            </a:r>
            <a:r>
              <a:rPr lang="es-ES" sz="2400" dirty="0" err="1" smtClean="0"/>
              <a:t>capacity</a:t>
            </a:r>
            <a:r>
              <a:rPr lang="es-ES" sz="2400" dirty="0" smtClean="0"/>
              <a:t> </a:t>
            </a:r>
            <a:r>
              <a:rPr lang="es-ES" sz="2400" dirty="0" err="1" smtClean="0"/>
              <a:t>auction</a:t>
            </a:r>
            <a:endParaRPr lang="en-GB" sz="2400" dirty="0" smtClean="0">
              <a:ea typeface="Times New Roman" pitchFamily="18" charset="0"/>
            </a:endParaRPr>
          </a:p>
          <a:p>
            <a:pPr lvl="2"/>
            <a:endParaRPr lang="en-GB" dirty="0" smtClean="0"/>
          </a:p>
          <a:p>
            <a:pPr lvl="2" algn="ctr"/>
            <a:r>
              <a:rPr lang="en-GB" sz="2400" dirty="0" smtClean="0"/>
              <a:t>II.1.b Monitoring </a:t>
            </a:r>
          </a:p>
          <a:p>
            <a:pPr lvl="2" algn="ctr"/>
            <a:r>
              <a:rPr lang="en-GB" sz="2400" dirty="0" smtClean="0">
                <a:solidFill>
                  <a:srgbClr val="FF0000"/>
                </a:solidFill>
              </a:rPr>
              <a:t>(for information by NRAs)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340768"/>
            <a:ext cx="8712968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II.1.b </a:t>
            </a:r>
            <a:r>
              <a:rPr lang="en-GB" sz="2400" b="1" dirty="0" smtClean="0"/>
              <a:t>Monitoring of the </a:t>
            </a:r>
            <a:r>
              <a:rPr lang="es-ES" sz="2400" b="1" dirty="0" err="1" smtClean="0"/>
              <a:t>yearly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capacity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auction</a:t>
            </a:r>
            <a:endParaRPr lang="es-ES" sz="2400" b="1" dirty="0" smtClean="0"/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en-US" sz="2000" b="1" dirty="0" smtClean="0"/>
              <a:t>CAM NC establishes that NRAs should ensure that CAMs are implemented at the IPs in the most effective way  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b="1" u="sng" dirty="0" smtClean="0"/>
              <a:t>SPAIN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Following the </a:t>
            </a:r>
            <a:r>
              <a:rPr lang="en-US" i="1" dirty="0" smtClean="0"/>
              <a:t>Circular </a:t>
            </a:r>
            <a:r>
              <a:rPr lang="en-US" i="1" dirty="0" smtClean="0"/>
              <a:t>1/2014 de la </a:t>
            </a:r>
            <a:r>
              <a:rPr lang="en-US" i="1" dirty="0" smtClean="0"/>
              <a:t>CNMC</a:t>
            </a:r>
            <a:r>
              <a:rPr lang="en-US" dirty="0" smtClean="0"/>
              <a:t>, the Spanish </a:t>
            </a:r>
            <a:r>
              <a:rPr lang="en-US" dirty="0" smtClean="0"/>
              <a:t>regulator is </a:t>
            </a:r>
            <a:r>
              <a:rPr lang="en-US" dirty="0" smtClean="0"/>
              <a:t>going to supervise </a:t>
            </a:r>
            <a:r>
              <a:rPr lang="en-US" dirty="0" smtClean="0"/>
              <a:t>the application </a:t>
            </a:r>
            <a:r>
              <a:rPr lang="en-US" dirty="0" smtClean="0"/>
              <a:t>of CAM in last 3</a:t>
            </a:r>
            <a:r>
              <a:rPr lang="en-US" baseline="30000" dirty="0" smtClean="0"/>
              <a:t>rd</a:t>
            </a:r>
            <a:r>
              <a:rPr lang="en-US" dirty="0" smtClean="0"/>
              <a:t> March auction. </a:t>
            </a:r>
            <a:r>
              <a:rPr lang="en-US" dirty="0" smtClean="0"/>
              <a:t>For </a:t>
            </a:r>
            <a:r>
              <a:rPr lang="en-US" dirty="0" smtClean="0"/>
              <a:t>this purpose, </a:t>
            </a:r>
            <a:r>
              <a:rPr lang="en-US" dirty="0" smtClean="0"/>
              <a:t>CNMC </a:t>
            </a:r>
            <a:r>
              <a:rPr lang="en-US" b="1" dirty="0" smtClean="0"/>
              <a:t>will request information to operators and </a:t>
            </a:r>
            <a:r>
              <a:rPr lang="en-US" b="1" dirty="0" smtClean="0"/>
              <a:t>Technical </a:t>
            </a:r>
            <a:r>
              <a:rPr lang="en-US" b="1" dirty="0" smtClean="0"/>
              <a:t>System </a:t>
            </a:r>
            <a:r>
              <a:rPr lang="en-US" b="1" dirty="0" smtClean="0"/>
              <a:t>Manager.</a:t>
            </a:r>
            <a:endParaRPr lang="en-US" b="1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II.2 . Quarterly capacity auction in June. Preparation</a:t>
            </a:r>
          </a:p>
          <a:p>
            <a:pPr lvl="2"/>
            <a:endParaRPr lang="en-GB" dirty="0" smtClean="0"/>
          </a:p>
          <a:p>
            <a:pPr algn="ctr"/>
            <a:r>
              <a:rPr lang="en-GB" sz="2400" dirty="0" smtClean="0"/>
              <a:t>Capacity to be offered in the auction</a:t>
            </a:r>
            <a:endParaRPr lang="es-ES" sz="2400" dirty="0" smtClean="0"/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2420888"/>
            <a:ext cx="8712968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II.2 . Quarterly capacity auction in June. Preparation</a:t>
            </a:r>
          </a:p>
          <a:p>
            <a:pPr lvl="2"/>
            <a:endParaRPr lang="en-GB" dirty="0" smtClean="0"/>
          </a:p>
          <a:p>
            <a:pPr algn="ctr"/>
            <a:r>
              <a:rPr lang="en-US" sz="2400" dirty="0" smtClean="0"/>
              <a:t>Potential offer of interruptible capacity. Rules and conditions in the three countries </a:t>
            </a:r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smtClean="0">
                <a:solidFill>
                  <a:srgbClr val="FF0000"/>
                </a:solidFill>
              </a:rPr>
              <a:t>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7504" y="2944724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ea typeface="Times New Roman" pitchFamily="18" charset="0"/>
              </a:rPr>
              <a:t>II.3 . </a:t>
            </a:r>
            <a:r>
              <a:rPr lang="en-GB" sz="2400" dirty="0" smtClean="0"/>
              <a:t>Information about other capacity allocation calendar in the Region and beyond</a:t>
            </a:r>
            <a:endParaRPr lang="en-GB" sz="2400" dirty="0" smtClean="0">
              <a:ea typeface="Times New Roman" pitchFamily="18" charset="0"/>
            </a:endParaRPr>
          </a:p>
          <a:p>
            <a:pPr lvl="2"/>
            <a:endParaRPr lang="en-GB" dirty="0" smtClean="0"/>
          </a:p>
          <a:p>
            <a:pPr marL="628650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(for information by TSOs)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Early implementation of the 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ACER-2015-17173</_dlc_DocId>
    <_dlc_DocIdUrl xmlns="985daa2e-53d8-4475-82b8-9c7d25324e34">
      <Url>http://extranet.acer.europa.eu/en/Gas/Regional_%20Intiatives/South_GRI/27_South_IG/_layouts/DocIdRedir.aspx?ID=ACER-2015-17173</Url>
      <Description>ACER-2015-17173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13F3B097ADD4DB636BB0EC7F809A4" ma:contentTypeVersion="21" ma:contentTypeDescription="Create a new document." ma:contentTypeScope="" ma:versionID="ad53fb6d52cd0809da129b0e0c982d73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2F4C2-70BC-43B3-A5F7-FE21259A0D1F}"/>
</file>

<file path=customXml/itemProps2.xml><?xml version="1.0" encoding="utf-8"?>
<ds:datastoreItem xmlns:ds="http://schemas.openxmlformats.org/officeDocument/2006/customXml" ds:itemID="{D2A44EC2-A602-4ECA-B714-9F1D5638D396}"/>
</file>

<file path=customXml/itemProps3.xml><?xml version="1.0" encoding="utf-8"?>
<ds:datastoreItem xmlns:ds="http://schemas.openxmlformats.org/officeDocument/2006/customXml" ds:itemID="{21131A3F-D2E0-425F-A13E-D53667238711}"/>
</file>

<file path=customXml/itemProps4.xml><?xml version="1.0" encoding="utf-8"?>
<ds:datastoreItem xmlns:ds="http://schemas.openxmlformats.org/officeDocument/2006/customXml" ds:itemID="{384833BF-C85E-441B-9D4D-8EEC0D31C9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9813</TotalTime>
  <Words>455</Words>
  <Application>Microsoft Office PowerPoint</Application>
  <PresentationFormat>Presentación en pantalla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rpg</cp:lastModifiedBy>
  <cp:revision>1488</cp:revision>
  <cp:lastPrinted>2013-09-20T13:28:58Z</cp:lastPrinted>
  <dcterms:created xsi:type="dcterms:W3CDTF">2008-11-21T11:47:24Z</dcterms:created>
  <dcterms:modified xsi:type="dcterms:W3CDTF">2014-03-27T12:59:26Z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0x010100F6F13F3B097ADD4DB636BB0EC7F809A4</vt:lpwstr>
  </property>
  <property fmtid="{D5CDD505-2E9C-101B-9397-08002B2CF9AE}" pid="3" name="_dlc_DocIdItemGuid">
    <vt:lpwstr>7e6a2cae-c9da-4bb3-a047-500f2daf0ccf</vt:lpwstr>
  </property>
</Properties>
</file>